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c4072be6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c4072be6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c4c198f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c4c198f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c4c198f0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c4c198f0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91eff9e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91eff9e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c4c198f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c4c198f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c4c198f0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c4c198f0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c4c198f0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c4c198f0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c4c198f0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c4c198f0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c4c198f0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c4c198f0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c4072be6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c4072be6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c4072be6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c4072be6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65363cf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65363cf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c4072be6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c4072be6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c4072be6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c4072be6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8"/>
          <p:cNvSpPr txBox="1"/>
          <p:nvPr>
            <p:ph type="ctrTitle"/>
          </p:nvPr>
        </p:nvSpPr>
        <p:spPr>
          <a:xfrm>
            <a:off x="757750" y="1351700"/>
            <a:ext cx="6717000" cy="10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solidFill>
                  <a:srgbClr val="000000"/>
                </a:solidFill>
              </a:rPr>
              <a:t>DS105 - Final Project Presentation -</a:t>
            </a:r>
            <a:endParaRPr sz="2900">
              <a:solidFill>
                <a:srgbClr val="000000"/>
              </a:solidFill>
            </a:endParaRPr>
          </a:p>
          <a:p>
            <a:pPr indent="0" lvl="0" marL="0" rtl="0" algn="l">
              <a:spcBef>
                <a:spcPts val="0"/>
              </a:spcBef>
              <a:spcAft>
                <a:spcPts val="0"/>
              </a:spcAft>
              <a:buNone/>
            </a:pPr>
            <a:r>
              <a:rPr lang="en-GB" sz="2900">
                <a:solidFill>
                  <a:srgbClr val="000000"/>
                </a:solidFill>
              </a:rPr>
              <a:t>Fake News Detection</a:t>
            </a:r>
            <a:endParaRPr sz="2900">
              <a:solidFill>
                <a:srgbClr val="000000"/>
              </a:solidFill>
            </a:endParaRPr>
          </a:p>
        </p:txBody>
      </p:sp>
      <p:sp>
        <p:nvSpPr>
          <p:cNvPr id="177" name="Google Shape;177;p18"/>
          <p:cNvSpPr txBox="1"/>
          <p:nvPr>
            <p:ph idx="1" type="subTitle"/>
          </p:nvPr>
        </p:nvSpPr>
        <p:spPr>
          <a:xfrm>
            <a:off x="757750" y="2386950"/>
            <a:ext cx="2406900" cy="3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Au Yuh Jiin </a:t>
            </a:r>
            <a:endParaRPr b="1" sz="1400"/>
          </a:p>
          <a:p>
            <a:pPr indent="0" lvl="0" marL="0" rtl="0" algn="l">
              <a:spcBef>
                <a:spcPts val="0"/>
              </a:spcBef>
              <a:spcAft>
                <a:spcPts val="0"/>
              </a:spcAft>
              <a:buNone/>
            </a:pPr>
            <a:r>
              <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9" name="Shape 229"/>
        <p:cNvGrpSpPr/>
        <p:nvPr/>
      </p:nvGrpSpPr>
      <p:grpSpPr>
        <a:xfrm>
          <a:off x="0" y="0"/>
          <a:ext cx="0" cy="0"/>
          <a:chOff x="0" y="0"/>
          <a:chExt cx="0" cy="0"/>
        </a:xfrm>
      </p:grpSpPr>
      <p:pic>
        <p:nvPicPr>
          <p:cNvPr id="230" name="Google Shape;230;p27"/>
          <p:cNvPicPr preferRelativeResize="0"/>
          <p:nvPr/>
        </p:nvPicPr>
        <p:blipFill>
          <a:blip r:embed="rId3">
            <a:alphaModFix/>
          </a:blip>
          <a:stretch>
            <a:fillRect/>
          </a:stretch>
        </p:blipFill>
        <p:spPr>
          <a:xfrm>
            <a:off x="805350" y="1443025"/>
            <a:ext cx="7787451" cy="3346175"/>
          </a:xfrm>
          <a:prstGeom prst="rect">
            <a:avLst/>
          </a:prstGeom>
          <a:noFill/>
          <a:ln>
            <a:noFill/>
          </a:ln>
        </p:spPr>
      </p:pic>
      <p:sp>
        <p:nvSpPr>
          <p:cNvPr id="231" name="Google Shape;231;p27"/>
          <p:cNvSpPr txBox="1"/>
          <p:nvPr>
            <p:ph type="title"/>
          </p:nvPr>
        </p:nvSpPr>
        <p:spPr>
          <a:xfrm>
            <a:off x="5537425" y="1898100"/>
            <a:ext cx="2840700" cy="13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Data Cleaning</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729475" y="1293925"/>
            <a:ext cx="2781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 </a:t>
            </a:r>
            <a:endParaRPr b="0" sz="1200"/>
          </a:p>
        </p:txBody>
      </p:sp>
      <p:sp>
        <p:nvSpPr>
          <p:cNvPr id="237" name="Google Shape;237;p28"/>
          <p:cNvSpPr/>
          <p:nvPr/>
        </p:nvSpPr>
        <p:spPr>
          <a:xfrm>
            <a:off x="1400790" y="21564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38" name="Google Shape;238;p28"/>
          <p:cNvSpPr txBox="1"/>
          <p:nvPr>
            <p:ph idx="1" type="body"/>
          </p:nvPr>
        </p:nvSpPr>
        <p:spPr>
          <a:xfrm>
            <a:off x="1860050" y="2036200"/>
            <a:ext cx="7104000" cy="169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800">
                <a:latin typeface="Raleway"/>
                <a:ea typeface="Raleway"/>
                <a:cs typeface="Raleway"/>
                <a:sym typeface="Raleway"/>
              </a:rPr>
              <a:t>Word tokenization </a:t>
            </a:r>
            <a:r>
              <a:rPr lang="en-GB" sz="1100"/>
              <a:t>-</a:t>
            </a:r>
            <a:r>
              <a:rPr lang="en-GB" sz="1500"/>
              <a:t> </a:t>
            </a:r>
            <a:r>
              <a:rPr lang="en-GB" sz="1700">
                <a:solidFill>
                  <a:srgbClr val="222222"/>
                </a:solidFill>
                <a:highlight>
                  <a:srgbClr val="FFFFFF"/>
                </a:highlight>
                <a:latin typeface="Raleway"/>
                <a:ea typeface="Raleway"/>
                <a:cs typeface="Raleway"/>
                <a:sym typeface="Raleway"/>
              </a:rPr>
              <a:t>We use the method </a:t>
            </a:r>
            <a:r>
              <a:rPr b="1" lang="en-GB" sz="1700">
                <a:solidFill>
                  <a:srgbClr val="222222"/>
                </a:solidFill>
                <a:highlight>
                  <a:srgbClr val="FFFFFF"/>
                </a:highlight>
                <a:latin typeface="Raleway"/>
                <a:ea typeface="Raleway"/>
                <a:cs typeface="Raleway"/>
                <a:sym typeface="Raleway"/>
              </a:rPr>
              <a:t>word_tokenize()</a:t>
            </a:r>
            <a:r>
              <a:rPr lang="en-GB" sz="1700">
                <a:solidFill>
                  <a:srgbClr val="222222"/>
                </a:solidFill>
                <a:highlight>
                  <a:srgbClr val="FFFFFF"/>
                </a:highlight>
                <a:latin typeface="Raleway"/>
                <a:ea typeface="Raleway"/>
                <a:cs typeface="Raleway"/>
                <a:sym typeface="Raleway"/>
              </a:rPr>
              <a:t> to split a sentence into words. The output of word tokenization can be converted to Data Frame for better text understanding in machine learning applications. It can also be provided as input for further text cleaning steps such as punctuation removal, numeric character removal or stemming. Machine learning models need numeric data to be trained and make a prediction.</a:t>
            </a:r>
            <a:endParaRPr sz="17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630550" y="1331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 </a:t>
            </a:r>
            <a:endParaRPr b="0" sz="1200"/>
          </a:p>
        </p:txBody>
      </p:sp>
      <p:pic>
        <p:nvPicPr>
          <p:cNvPr id="244" name="Google Shape;244;p29"/>
          <p:cNvPicPr preferRelativeResize="0"/>
          <p:nvPr/>
        </p:nvPicPr>
        <p:blipFill>
          <a:blip r:embed="rId3">
            <a:alphaModFix/>
          </a:blip>
          <a:stretch>
            <a:fillRect/>
          </a:stretch>
        </p:blipFill>
        <p:spPr>
          <a:xfrm>
            <a:off x="2386299" y="2180450"/>
            <a:ext cx="6485801" cy="2720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727650" y="1331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 </a:t>
            </a:r>
            <a:endParaRPr b="0" sz="1200"/>
          </a:p>
        </p:txBody>
      </p:sp>
      <p:pic>
        <p:nvPicPr>
          <p:cNvPr id="250" name="Google Shape;250;p30"/>
          <p:cNvPicPr preferRelativeResize="0"/>
          <p:nvPr/>
        </p:nvPicPr>
        <p:blipFill>
          <a:blip r:embed="rId3">
            <a:alphaModFix/>
          </a:blip>
          <a:stretch>
            <a:fillRect/>
          </a:stretch>
        </p:blipFill>
        <p:spPr>
          <a:xfrm>
            <a:off x="2472825" y="1965900"/>
            <a:ext cx="6528300" cy="2225350"/>
          </a:xfrm>
          <a:prstGeom prst="rect">
            <a:avLst/>
          </a:prstGeom>
          <a:noFill/>
          <a:ln>
            <a:noFill/>
          </a:ln>
        </p:spPr>
      </p:pic>
      <p:sp>
        <p:nvSpPr>
          <p:cNvPr id="251" name="Google Shape;251;p30"/>
          <p:cNvSpPr txBox="1"/>
          <p:nvPr/>
        </p:nvSpPr>
        <p:spPr>
          <a:xfrm>
            <a:off x="630550" y="4191250"/>
            <a:ext cx="808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“In computing, stop words are words that are filtered out before or after the NLP text are processed. “ While “stop words” typically refers to the most common words in a language,  it occur too frequently and not informative.</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630550" y="1331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 </a:t>
            </a:r>
            <a:endParaRPr b="0" sz="1200"/>
          </a:p>
        </p:txBody>
      </p:sp>
      <p:pic>
        <p:nvPicPr>
          <p:cNvPr id="257" name="Google Shape;257;p31"/>
          <p:cNvPicPr preferRelativeResize="0"/>
          <p:nvPr/>
        </p:nvPicPr>
        <p:blipFill>
          <a:blip r:embed="rId3">
            <a:alphaModFix/>
          </a:blip>
          <a:stretch>
            <a:fillRect/>
          </a:stretch>
        </p:blipFill>
        <p:spPr>
          <a:xfrm>
            <a:off x="3213275" y="1331025"/>
            <a:ext cx="5774825" cy="3087775"/>
          </a:xfrm>
          <a:prstGeom prst="rect">
            <a:avLst/>
          </a:prstGeom>
          <a:noFill/>
          <a:ln>
            <a:noFill/>
          </a:ln>
        </p:spPr>
      </p:pic>
      <p:sp>
        <p:nvSpPr>
          <p:cNvPr id="258" name="Google Shape;258;p31"/>
          <p:cNvSpPr txBox="1"/>
          <p:nvPr/>
        </p:nvSpPr>
        <p:spPr>
          <a:xfrm>
            <a:off x="655300" y="2262650"/>
            <a:ext cx="215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Convert the word in its Base from.</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nvSpPr>
        <p:spPr>
          <a:xfrm>
            <a:off x="828350" y="1298250"/>
            <a:ext cx="4339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latin typeface="Raleway"/>
                <a:ea typeface="Raleway"/>
                <a:cs typeface="Raleway"/>
                <a:sym typeface="Raleway"/>
              </a:rPr>
              <a:t>Classification</a:t>
            </a:r>
            <a:r>
              <a:rPr b="1" lang="en-GB" sz="1700">
                <a:latin typeface="Raleway"/>
                <a:ea typeface="Raleway"/>
                <a:cs typeface="Raleway"/>
                <a:sym typeface="Raleway"/>
              </a:rPr>
              <a:t> Metrics</a:t>
            </a:r>
            <a:endParaRPr b="1" sz="1700">
              <a:latin typeface="Raleway"/>
              <a:ea typeface="Raleway"/>
              <a:cs typeface="Raleway"/>
              <a:sym typeface="Raleway"/>
            </a:endParaRPr>
          </a:p>
          <a:p>
            <a:pPr indent="0" lvl="0" marL="0" rtl="0" algn="l">
              <a:spcBef>
                <a:spcPts val="0"/>
              </a:spcBef>
              <a:spcAft>
                <a:spcPts val="0"/>
              </a:spcAft>
              <a:buNone/>
            </a:pPr>
            <a:r>
              <a:t/>
            </a:r>
            <a:endParaRPr b="1" sz="1700">
              <a:latin typeface="Raleway"/>
              <a:ea typeface="Raleway"/>
              <a:cs typeface="Raleway"/>
              <a:sym typeface="Raleway"/>
            </a:endParaRPr>
          </a:p>
        </p:txBody>
      </p:sp>
      <p:pic>
        <p:nvPicPr>
          <p:cNvPr id="264" name="Google Shape;264;p32"/>
          <p:cNvPicPr preferRelativeResize="0"/>
          <p:nvPr/>
        </p:nvPicPr>
        <p:blipFill>
          <a:blip r:embed="rId3">
            <a:alphaModFix/>
          </a:blip>
          <a:stretch>
            <a:fillRect/>
          </a:stretch>
        </p:blipFill>
        <p:spPr>
          <a:xfrm>
            <a:off x="828350" y="1886625"/>
            <a:ext cx="5164501" cy="2832450"/>
          </a:xfrm>
          <a:prstGeom prst="rect">
            <a:avLst/>
          </a:prstGeom>
          <a:noFill/>
          <a:ln>
            <a:noFill/>
          </a:ln>
        </p:spPr>
      </p:pic>
      <p:sp>
        <p:nvSpPr>
          <p:cNvPr id="265" name="Google Shape;265;p32"/>
          <p:cNvSpPr txBox="1"/>
          <p:nvPr/>
        </p:nvSpPr>
        <p:spPr>
          <a:xfrm>
            <a:off x="6293375" y="1619700"/>
            <a:ext cx="24975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Raleway"/>
                <a:ea typeface="Raleway"/>
                <a:cs typeface="Raleway"/>
                <a:sym typeface="Raleway"/>
              </a:rPr>
              <a:t>“ </a:t>
            </a:r>
            <a:r>
              <a:rPr b="1" lang="en-GB" sz="1600">
                <a:latin typeface="Raleway"/>
                <a:ea typeface="Raleway"/>
                <a:cs typeface="Raleway"/>
                <a:sym typeface="Raleway"/>
              </a:rPr>
              <a:t>Confusion matrix : </a:t>
            </a:r>
            <a:r>
              <a:rPr lang="en-GB" sz="1600">
                <a:latin typeface="Raleway"/>
                <a:ea typeface="Raleway"/>
                <a:cs typeface="Raleway"/>
                <a:sym typeface="Raleway"/>
              </a:rPr>
              <a:t>Basically this metrics how many results are correctly predicted and how many results are not correctly predicted.” </a:t>
            </a:r>
            <a:endParaRPr sz="1600">
              <a:latin typeface="Raleway"/>
              <a:ea typeface="Raleway"/>
              <a:cs typeface="Raleway"/>
              <a:sym typeface="Raleway"/>
            </a:endParaRPr>
          </a:p>
          <a:p>
            <a:pPr indent="0" lvl="0" marL="0" rtl="0" algn="l">
              <a:spcBef>
                <a:spcPts val="0"/>
              </a:spcBef>
              <a:spcAft>
                <a:spcPts val="0"/>
              </a:spcAft>
              <a:buNone/>
            </a:pPr>
            <a:r>
              <a:t/>
            </a:r>
            <a:endParaRPr sz="1600">
              <a:latin typeface="Raleway"/>
              <a:ea typeface="Raleway"/>
              <a:cs typeface="Raleway"/>
              <a:sym typeface="Raleway"/>
            </a:endParaRPr>
          </a:p>
          <a:p>
            <a:pPr indent="0" lvl="0" marL="0" rtl="0" algn="l">
              <a:spcBef>
                <a:spcPts val="0"/>
              </a:spcBef>
              <a:spcAft>
                <a:spcPts val="0"/>
              </a:spcAft>
              <a:buNone/>
            </a:pPr>
            <a:r>
              <a:t/>
            </a:r>
            <a:endParaRPr sz="1600">
              <a:latin typeface="Raleway"/>
              <a:ea typeface="Raleway"/>
              <a:cs typeface="Raleway"/>
              <a:sym typeface="Raleway"/>
            </a:endParaRPr>
          </a:p>
          <a:p>
            <a:pPr indent="0" lvl="0" marL="0" rtl="0" algn="l">
              <a:spcBef>
                <a:spcPts val="0"/>
              </a:spcBef>
              <a:spcAft>
                <a:spcPts val="0"/>
              </a:spcAft>
              <a:buNone/>
            </a:pPr>
            <a:r>
              <a:rPr b="1" lang="en-GB" sz="1600">
                <a:latin typeface="Raleway"/>
                <a:ea typeface="Raleway"/>
                <a:cs typeface="Raleway"/>
                <a:sym typeface="Raleway"/>
              </a:rPr>
              <a:t>Accuracy score : </a:t>
            </a:r>
            <a:r>
              <a:rPr lang="en-GB" sz="1600">
                <a:latin typeface="Raleway"/>
                <a:ea typeface="Raleway"/>
                <a:cs typeface="Raleway"/>
                <a:sym typeface="Raleway"/>
              </a:rPr>
              <a:t>Is the number of correct prediction over the total no. of predictions.</a:t>
            </a:r>
            <a:endParaRPr sz="16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nvSpPr>
        <p:spPr>
          <a:xfrm>
            <a:off x="828350" y="1298250"/>
            <a:ext cx="4339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latin typeface="Raleway"/>
                <a:ea typeface="Raleway"/>
                <a:cs typeface="Raleway"/>
                <a:sym typeface="Raleway"/>
              </a:rPr>
              <a:t>Classification Metrics</a:t>
            </a:r>
            <a:endParaRPr b="1" sz="1700">
              <a:latin typeface="Raleway"/>
              <a:ea typeface="Raleway"/>
              <a:cs typeface="Raleway"/>
              <a:sym typeface="Raleway"/>
            </a:endParaRPr>
          </a:p>
          <a:p>
            <a:pPr indent="0" lvl="0" marL="0" rtl="0" algn="l">
              <a:spcBef>
                <a:spcPts val="0"/>
              </a:spcBef>
              <a:spcAft>
                <a:spcPts val="0"/>
              </a:spcAft>
              <a:buNone/>
            </a:pPr>
            <a:r>
              <a:t/>
            </a:r>
            <a:endParaRPr b="1" sz="1700">
              <a:latin typeface="Raleway"/>
              <a:ea typeface="Raleway"/>
              <a:cs typeface="Raleway"/>
              <a:sym typeface="Raleway"/>
            </a:endParaRPr>
          </a:p>
        </p:txBody>
      </p:sp>
      <p:pic>
        <p:nvPicPr>
          <p:cNvPr id="271" name="Google Shape;271;p33"/>
          <p:cNvPicPr preferRelativeResize="0"/>
          <p:nvPr/>
        </p:nvPicPr>
        <p:blipFill>
          <a:blip r:embed="rId3">
            <a:alphaModFix/>
          </a:blip>
          <a:stretch>
            <a:fillRect/>
          </a:stretch>
        </p:blipFill>
        <p:spPr>
          <a:xfrm>
            <a:off x="828350" y="1886625"/>
            <a:ext cx="5164501" cy="2832450"/>
          </a:xfrm>
          <a:prstGeom prst="rect">
            <a:avLst/>
          </a:prstGeom>
          <a:noFill/>
          <a:ln>
            <a:noFill/>
          </a:ln>
        </p:spPr>
      </p:pic>
      <p:sp>
        <p:nvSpPr>
          <p:cNvPr id="272" name="Google Shape;272;p33"/>
          <p:cNvSpPr txBox="1"/>
          <p:nvPr/>
        </p:nvSpPr>
        <p:spPr>
          <a:xfrm>
            <a:off x="6268625" y="2006250"/>
            <a:ext cx="24975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latin typeface="Raleway"/>
                <a:ea typeface="Raleway"/>
                <a:cs typeface="Raleway"/>
                <a:sym typeface="Raleway"/>
              </a:rPr>
              <a:t>For this test dataset, the model perform well on unseen data, and the accuracy score is very good at 95%.</a:t>
            </a:r>
            <a:endParaRPr sz="19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nvSpPr>
        <p:spPr>
          <a:xfrm>
            <a:off x="828350" y="1298250"/>
            <a:ext cx="4339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latin typeface="Raleway"/>
                <a:ea typeface="Raleway"/>
                <a:cs typeface="Raleway"/>
                <a:sym typeface="Raleway"/>
              </a:rPr>
              <a:t>Classification Metrics</a:t>
            </a:r>
            <a:endParaRPr b="1" sz="1700">
              <a:latin typeface="Raleway"/>
              <a:ea typeface="Raleway"/>
              <a:cs typeface="Raleway"/>
              <a:sym typeface="Raleway"/>
            </a:endParaRPr>
          </a:p>
          <a:p>
            <a:pPr indent="0" lvl="0" marL="0" rtl="0" algn="l">
              <a:spcBef>
                <a:spcPts val="0"/>
              </a:spcBef>
              <a:spcAft>
                <a:spcPts val="0"/>
              </a:spcAft>
              <a:buNone/>
            </a:pPr>
            <a:r>
              <a:t/>
            </a:r>
            <a:endParaRPr b="1" sz="1700">
              <a:latin typeface="Raleway"/>
              <a:ea typeface="Raleway"/>
              <a:cs typeface="Raleway"/>
              <a:sym typeface="Raleway"/>
            </a:endParaRPr>
          </a:p>
        </p:txBody>
      </p:sp>
      <p:sp>
        <p:nvSpPr>
          <p:cNvPr id="278" name="Google Shape;278;p34"/>
          <p:cNvSpPr txBox="1"/>
          <p:nvPr/>
        </p:nvSpPr>
        <p:spPr>
          <a:xfrm>
            <a:off x="6268625" y="2006250"/>
            <a:ext cx="2497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latin typeface="Raleway"/>
                <a:ea typeface="Raleway"/>
                <a:cs typeface="Raleway"/>
                <a:sym typeface="Raleway"/>
              </a:rPr>
              <a:t>And we also have a very good score in training set at 96%.</a:t>
            </a:r>
            <a:endParaRPr sz="1900">
              <a:latin typeface="Raleway"/>
              <a:ea typeface="Raleway"/>
              <a:cs typeface="Raleway"/>
              <a:sym typeface="Raleway"/>
            </a:endParaRPr>
          </a:p>
        </p:txBody>
      </p:sp>
      <p:pic>
        <p:nvPicPr>
          <p:cNvPr id="279" name="Google Shape;279;p34"/>
          <p:cNvPicPr preferRelativeResize="0"/>
          <p:nvPr/>
        </p:nvPicPr>
        <p:blipFill>
          <a:blip r:embed="rId3">
            <a:alphaModFix/>
          </a:blip>
          <a:stretch>
            <a:fillRect/>
          </a:stretch>
        </p:blipFill>
        <p:spPr>
          <a:xfrm>
            <a:off x="881875" y="1787725"/>
            <a:ext cx="4523589" cy="2832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nvSpPr>
        <p:spPr>
          <a:xfrm>
            <a:off x="828350" y="1298250"/>
            <a:ext cx="4339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latin typeface="Raleway"/>
                <a:ea typeface="Raleway"/>
                <a:cs typeface="Raleway"/>
                <a:sym typeface="Raleway"/>
              </a:rPr>
              <a:t>Confusion matrix: </a:t>
            </a:r>
            <a:endParaRPr b="1" sz="1700">
              <a:latin typeface="Raleway"/>
              <a:ea typeface="Raleway"/>
              <a:cs typeface="Raleway"/>
              <a:sym typeface="Raleway"/>
            </a:endParaRPr>
          </a:p>
          <a:p>
            <a:pPr indent="0" lvl="0" marL="0" rtl="0" algn="l">
              <a:spcBef>
                <a:spcPts val="0"/>
              </a:spcBef>
              <a:spcAft>
                <a:spcPts val="0"/>
              </a:spcAft>
              <a:buNone/>
            </a:pPr>
            <a:r>
              <a:t/>
            </a:r>
            <a:endParaRPr b="1" sz="1700">
              <a:latin typeface="Raleway"/>
              <a:ea typeface="Raleway"/>
              <a:cs typeface="Raleway"/>
              <a:sym typeface="Raleway"/>
            </a:endParaRPr>
          </a:p>
        </p:txBody>
      </p:sp>
      <p:pic>
        <p:nvPicPr>
          <p:cNvPr id="285" name="Google Shape;285;p35"/>
          <p:cNvPicPr preferRelativeResize="0"/>
          <p:nvPr/>
        </p:nvPicPr>
        <p:blipFill>
          <a:blip r:embed="rId3">
            <a:alphaModFix/>
          </a:blip>
          <a:stretch>
            <a:fillRect/>
          </a:stretch>
        </p:blipFill>
        <p:spPr>
          <a:xfrm>
            <a:off x="5168150" y="636751"/>
            <a:ext cx="3885275" cy="4446124"/>
          </a:xfrm>
          <a:prstGeom prst="rect">
            <a:avLst/>
          </a:prstGeom>
          <a:noFill/>
          <a:ln>
            <a:noFill/>
          </a:ln>
        </p:spPr>
      </p:pic>
      <p:sp>
        <p:nvSpPr>
          <p:cNvPr id="286" name="Google Shape;286;p35"/>
          <p:cNvSpPr txBox="1"/>
          <p:nvPr/>
        </p:nvSpPr>
        <p:spPr>
          <a:xfrm>
            <a:off x="618225" y="1743350"/>
            <a:ext cx="3885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444444"/>
                </a:solidFill>
              </a:rPr>
              <a:t>A confusion matrix is a table that is often used to </a:t>
            </a:r>
            <a:r>
              <a:rPr b="1" lang="en-GB" sz="1200">
                <a:solidFill>
                  <a:srgbClr val="444444"/>
                </a:solidFill>
              </a:rPr>
              <a:t>describe the performance of a classification model</a:t>
            </a:r>
            <a:r>
              <a:rPr lang="en-GB" sz="1200">
                <a:solidFill>
                  <a:srgbClr val="444444"/>
                </a:solidFill>
              </a:rPr>
              <a:t> (or "classifier") on a set of test data for which the true values are known. The confusion matrix itself is relatively simple to understand, but the related terminology can be confusing.</a:t>
            </a:r>
            <a:endParaRPr>
              <a:latin typeface="Lato"/>
              <a:ea typeface="Lato"/>
              <a:cs typeface="Lato"/>
              <a:sym typeface="Lato"/>
            </a:endParaRPr>
          </a:p>
        </p:txBody>
      </p:sp>
      <p:pic>
        <p:nvPicPr>
          <p:cNvPr id="287" name="Google Shape;287;p35"/>
          <p:cNvPicPr preferRelativeResize="0"/>
          <p:nvPr/>
        </p:nvPicPr>
        <p:blipFill>
          <a:blip r:embed="rId4">
            <a:alphaModFix/>
          </a:blip>
          <a:stretch>
            <a:fillRect/>
          </a:stretch>
        </p:blipFill>
        <p:spPr>
          <a:xfrm>
            <a:off x="618225" y="3036350"/>
            <a:ext cx="3512900" cy="1873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nvSpPr>
        <p:spPr>
          <a:xfrm>
            <a:off x="741825" y="1261150"/>
            <a:ext cx="4339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latin typeface="Raleway"/>
                <a:ea typeface="Raleway"/>
                <a:cs typeface="Raleway"/>
                <a:sym typeface="Raleway"/>
              </a:rPr>
              <a:t>Confusion matrix: </a:t>
            </a:r>
            <a:endParaRPr b="1" sz="1700">
              <a:latin typeface="Raleway"/>
              <a:ea typeface="Raleway"/>
              <a:cs typeface="Raleway"/>
              <a:sym typeface="Raleway"/>
            </a:endParaRPr>
          </a:p>
          <a:p>
            <a:pPr indent="0" lvl="0" marL="0" rtl="0" algn="l">
              <a:spcBef>
                <a:spcPts val="0"/>
              </a:spcBef>
              <a:spcAft>
                <a:spcPts val="0"/>
              </a:spcAft>
              <a:buNone/>
            </a:pPr>
            <a:r>
              <a:t/>
            </a:r>
            <a:endParaRPr b="1" sz="1700">
              <a:latin typeface="Raleway"/>
              <a:ea typeface="Raleway"/>
              <a:cs typeface="Raleway"/>
              <a:sym typeface="Raleway"/>
            </a:endParaRPr>
          </a:p>
        </p:txBody>
      </p:sp>
      <p:sp>
        <p:nvSpPr>
          <p:cNvPr id="293" name="Google Shape;293;p36"/>
          <p:cNvSpPr txBox="1"/>
          <p:nvPr/>
        </p:nvSpPr>
        <p:spPr>
          <a:xfrm>
            <a:off x="2732475" y="1267088"/>
            <a:ext cx="270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Raleway"/>
                <a:ea typeface="Raleway"/>
                <a:cs typeface="Raleway"/>
                <a:sym typeface="Raleway"/>
              </a:rPr>
              <a:t>Understanding the matrix</a:t>
            </a:r>
            <a:endParaRPr sz="1600">
              <a:latin typeface="Raleway"/>
              <a:ea typeface="Raleway"/>
              <a:cs typeface="Raleway"/>
              <a:sym typeface="Raleway"/>
            </a:endParaRPr>
          </a:p>
        </p:txBody>
      </p:sp>
      <p:pic>
        <p:nvPicPr>
          <p:cNvPr id="294" name="Google Shape;294;p36"/>
          <p:cNvPicPr preferRelativeResize="0"/>
          <p:nvPr/>
        </p:nvPicPr>
        <p:blipFill>
          <a:blip r:embed="rId3">
            <a:alphaModFix/>
          </a:blip>
          <a:stretch>
            <a:fillRect/>
          </a:stretch>
        </p:blipFill>
        <p:spPr>
          <a:xfrm>
            <a:off x="6297400" y="2571750"/>
            <a:ext cx="2846600" cy="2469100"/>
          </a:xfrm>
          <a:prstGeom prst="rect">
            <a:avLst/>
          </a:prstGeom>
          <a:noFill/>
          <a:ln>
            <a:noFill/>
          </a:ln>
        </p:spPr>
      </p:pic>
      <p:pic>
        <p:nvPicPr>
          <p:cNvPr id="295" name="Google Shape;295;p36"/>
          <p:cNvPicPr preferRelativeResize="0"/>
          <p:nvPr/>
        </p:nvPicPr>
        <p:blipFill>
          <a:blip r:embed="rId4">
            <a:alphaModFix/>
          </a:blip>
          <a:stretch>
            <a:fillRect/>
          </a:stretch>
        </p:blipFill>
        <p:spPr>
          <a:xfrm>
            <a:off x="5174147" y="393525"/>
            <a:ext cx="3891628" cy="2178226"/>
          </a:xfrm>
          <a:prstGeom prst="rect">
            <a:avLst/>
          </a:prstGeom>
          <a:noFill/>
          <a:ln>
            <a:noFill/>
          </a:ln>
        </p:spPr>
      </p:pic>
      <p:sp>
        <p:nvSpPr>
          <p:cNvPr id="296" name="Google Shape;296;p36"/>
          <p:cNvSpPr txBox="1"/>
          <p:nvPr/>
        </p:nvSpPr>
        <p:spPr>
          <a:xfrm>
            <a:off x="618125" y="1865375"/>
            <a:ext cx="5254800" cy="3570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aleway"/>
              <a:buAutoNum type="arabicParenR"/>
            </a:pPr>
            <a:r>
              <a:rPr b="1" lang="en-GB" sz="1600">
                <a:latin typeface="Raleway"/>
                <a:ea typeface="Raleway"/>
                <a:cs typeface="Raleway"/>
                <a:sym typeface="Raleway"/>
              </a:rPr>
              <a:t>True Positive (TP) </a:t>
            </a:r>
            <a:r>
              <a:rPr lang="en-GB" sz="1600">
                <a:latin typeface="Raleway"/>
                <a:ea typeface="Raleway"/>
                <a:cs typeface="Raleway"/>
                <a:sym typeface="Raleway"/>
              </a:rPr>
              <a:t>= is the number of correct prediction. Given data is </a:t>
            </a:r>
            <a:r>
              <a:rPr lang="en-GB" sz="1600" u="sng">
                <a:latin typeface="Raleway"/>
                <a:ea typeface="Raleway"/>
                <a:cs typeface="Raleway"/>
                <a:sym typeface="Raleway"/>
              </a:rPr>
              <a:t>fake</a:t>
            </a:r>
            <a:r>
              <a:rPr lang="en-GB" sz="1600">
                <a:latin typeface="Raleway"/>
                <a:ea typeface="Raleway"/>
                <a:cs typeface="Raleway"/>
                <a:sym typeface="Raleway"/>
              </a:rPr>
              <a:t> and the classifier has been correctly predicted as </a:t>
            </a:r>
            <a:r>
              <a:rPr lang="en-GB" sz="1600" u="sng">
                <a:latin typeface="Raleway"/>
                <a:ea typeface="Raleway"/>
                <a:cs typeface="Raleway"/>
                <a:sym typeface="Raleway"/>
              </a:rPr>
              <a:t>fake</a:t>
            </a:r>
            <a:r>
              <a:rPr lang="en-GB" sz="1600">
                <a:latin typeface="Raleway"/>
                <a:ea typeface="Raleway"/>
                <a:cs typeface="Raleway"/>
                <a:sym typeface="Raleway"/>
              </a:rPr>
              <a:t>.</a:t>
            </a:r>
            <a:endParaRPr sz="1600">
              <a:latin typeface="Raleway"/>
              <a:ea typeface="Raleway"/>
              <a:cs typeface="Raleway"/>
              <a:sym typeface="Raleway"/>
            </a:endParaRPr>
          </a:p>
          <a:p>
            <a:pPr indent="-330200" lvl="0" marL="457200" rtl="0" algn="l">
              <a:spcBef>
                <a:spcPts val="0"/>
              </a:spcBef>
              <a:spcAft>
                <a:spcPts val="0"/>
              </a:spcAft>
              <a:buSzPts val="1600"/>
              <a:buFont typeface="Raleway"/>
              <a:buAutoNum type="arabicParenR"/>
            </a:pPr>
            <a:r>
              <a:rPr b="1" lang="en-GB" sz="1600">
                <a:latin typeface="Raleway"/>
                <a:ea typeface="Raleway"/>
                <a:cs typeface="Raleway"/>
                <a:sym typeface="Raleway"/>
              </a:rPr>
              <a:t>False Negative (FN) </a:t>
            </a:r>
            <a:r>
              <a:rPr lang="en-GB" sz="1600">
                <a:latin typeface="Raleway"/>
                <a:ea typeface="Raleway"/>
                <a:cs typeface="Raleway"/>
                <a:sym typeface="Raleway"/>
              </a:rPr>
              <a:t>= is the number of incorrect prediction. Given data is </a:t>
            </a:r>
            <a:r>
              <a:rPr lang="en-GB" sz="1600" u="sng">
                <a:latin typeface="Raleway"/>
                <a:ea typeface="Raleway"/>
                <a:cs typeface="Raleway"/>
                <a:sym typeface="Raleway"/>
              </a:rPr>
              <a:t>fake</a:t>
            </a:r>
            <a:r>
              <a:rPr lang="en-GB" sz="1600">
                <a:latin typeface="Raleway"/>
                <a:ea typeface="Raleway"/>
                <a:cs typeface="Raleway"/>
                <a:sym typeface="Raleway"/>
              </a:rPr>
              <a:t>, however, the classifier has been incorrectly predicted as </a:t>
            </a:r>
            <a:r>
              <a:rPr lang="en-GB" sz="1600" u="sng">
                <a:latin typeface="Raleway"/>
                <a:ea typeface="Raleway"/>
                <a:cs typeface="Raleway"/>
                <a:sym typeface="Raleway"/>
              </a:rPr>
              <a:t>true</a:t>
            </a:r>
            <a:endParaRPr sz="1600" u="sng">
              <a:latin typeface="Raleway"/>
              <a:ea typeface="Raleway"/>
              <a:cs typeface="Raleway"/>
              <a:sym typeface="Raleway"/>
            </a:endParaRPr>
          </a:p>
          <a:p>
            <a:pPr indent="-330200" lvl="0" marL="457200" rtl="0" algn="l">
              <a:spcBef>
                <a:spcPts val="0"/>
              </a:spcBef>
              <a:spcAft>
                <a:spcPts val="0"/>
              </a:spcAft>
              <a:buSzPts val="1600"/>
              <a:buFont typeface="Raleway"/>
              <a:buAutoNum type="arabicParenR"/>
            </a:pPr>
            <a:r>
              <a:rPr b="1" lang="en-GB" sz="1600">
                <a:latin typeface="Raleway"/>
                <a:ea typeface="Raleway"/>
                <a:cs typeface="Raleway"/>
                <a:sym typeface="Raleway"/>
              </a:rPr>
              <a:t>False positive (FP) </a:t>
            </a:r>
            <a:r>
              <a:rPr lang="en-GB" sz="1600">
                <a:latin typeface="Raleway"/>
                <a:ea typeface="Raleway"/>
                <a:cs typeface="Raleway"/>
                <a:sym typeface="Raleway"/>
              </a:rPr>
              <a:t>= is the number of incorrect prediction. Given data is </a:t>
            </a:r>
            <a:r>
              <a:rPr lang="en-GB" sz="1600" u="sng">
                <a:latin typeface="Raleway"/>
                <a:ea typeface="Raleway"/>
                <a:cs typeface="Raleway"/>
                <a:sym typeface="Raleway"/>
              </a:rPr>
              <a:t>true,</a:t>
            </a:r>
            <a:r>
              <a:rPr lang="en-GB" sz="1600">
                <a:latin typeface="Raleway"/>
                <a:ea typeface="Raleway"/>
                <a:cs typeface="Raleway"/>
                <a:sym typeface="Raleway"/>
              </a:rPr>
              <a:t> however, the classifier has been incorrectly predicted as </a:t>
            </a:r>
            <a:r>
              <a:rPr lang="en-GB" sz="1600" u="sng">
                <a:latin typeface="Raleway"/>
                <a:ea typeface="Raleway"/>
                <a:cs typeface="Raleway"/>
                <a:sym typeface="Raleway"/>
              </a:rPr>
              <a:t>fake</a:t>
            </a:r>
            <a:r>
              <a:rPr lang="en-GB" sz="1600">
                <a:latin typeface="Raleway"/>
                <a:ea typeface="Raleway"/>
                <a:cs typeface="Raleway"/>
                <a:sym typeface="Raleway"/>
              </a:rPr>
              <a:t>.</a:t>
            </a:r>
            <a:endParaRPr sz="1600">
              <a:latin typeface="Raleway"/>
              <a:ea typeface="Raleway"/>
              <a:cs typeface="Raleway"/>
              <a:sym typeface="Raleway"/>
            </a:endParaRPr>
          </a:p>
          <a:p>
            <a:pPr indent="-330200" lvl="0" marL="457200" rtl="0" algn="l">
              <a:spcBef>
                <a:spcPts val="0"/>
              </a:spcBef>
              <a:spcAft>
                <a:spcPts val="0"/>
              </a:spcAft>
              <a:buSzPts val="1600"/>
              <a:buFont typeface="Raleway"/>
              <a:buAutoNum type="arabicParenR"/>
            </a:pPr>
            <a:r>
              <a:rPr b="1" lang="en-GB" sz="1600">
                <a:latin typeface="Raleway"/>
                <a:ea typeface="Raleway"/>
                <a:cs typeface="Raleway"/>
                <a:sym typeface="Raleway"/>
              </a:rPr>
              <a:t>True negative (TN) </a:t>
            </a:r>
            <a:r>
              <a:rPr lang="en-GB" sz="1600">
                <a:latin typeface="Raleway"/>
                <a:ea typeface="Raleway"/>
                <a:cs typeface="Raleway"/>
                <a:sym typeface="Raleway"/>
              </a:rPr>
              <a:t>= the number of correct predictions. Given dataset is </a:t>
            </a:r>
            <a:r>
              <a:rPr lang="en-GB" sz="1600" u="sng">
                <a:latin typeface="Raleway"/>
                <a:ea typeface="Raleway"/>
                <a:cs typeface="Raleway"/>
                <a:sym typeface="Raleway"/>
              </a:rPr>
              <a:t>fake</a:t>
            </a:r>
            <a:r>
              <a:rPr lang="en-GB" sz="1600">
                <a:latin typeface="Raleway"/>
                <a:ea typeface="Raleway"/>
                <a:cs typeface="Raleway"/>
                <a:sym typeface="Raleway"/>
              </a:rPr>
              <a:t> and the classifier has been correctly predicted as </a:t>
            </a:r>
            <a:r>
              <a:rPr lang="en-GB" sz="1600" u="sng">
                <a:latin typeface="Raleway"/>
                <a:ea typeface="Raleway"/>
                <a:cs typeface="Raleway"/>
                <a:sym typeface="Raleway"/>
              </a:rPr>
              <a:t>fake</a:t>
            </a:r>
            <a:r>
              <a:rPr lang="en-GB" sz="1600">
                <a:latin typeface="Raleway"/>
                <a:ea typeface="Raleway"/>
                <a:cs typeface="Raleway"/>
                <a:sym typeface="Raleway"/>
              </a:rPr>
              <a:t>.</a:t>
            </a:r>
            <a:endParaRPr sz="1600">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7650" y="1312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3" name="Google Shape;183;p19"/>
          <p:cNvSpPr txBox="1"/>
          <p:nvPr>
            <p:ph idx="1" type="body"/>
          </p:nvPr>
        </p:nvSpPr>
        <p:spPr>
          <a:xfrm>
            <a:off x="1342400" y="1513550"/>
            <a:ext cx="7122900" cy="2220900"/>
          </a:xfrm>
          <a:prstGeom prst="rect">
            <a:avLst/>
          </a:prstGeom>
        </p:spPr>
        <p:txBody>
          <a:bodyPr anchorCtr="0" anchor="t" bIns="91425" lIns="91425" spcFirstLastPara="1" rIns="91425" wrap="square" tIns="91425">
            <a:noAutofit/>
          </a:bodyPr>
          <a:lstStyle/>
          <a:p>
            <a:pPr indent="0" lvl="0" marL="0" rtl="0" algn="l">
              <a:lnSpc>
                <a:spcPct val="150000"/>
              </a:lnSpc>
              <a:spcBef>
                <a:spcPts val="3200"/>
              </a:spcBef>
              <a:spcAft>
                <a:spcPts val="800"/>
              </a:spcAft>
              <a:buNone/>
            </a:pPr>
            <a:r>
              <a:rPr lang="en-GB" sz="1400">
                <a:solidFill>
                  <a:srgbClr val="292929"/>
                </a:solidFill>
                <a:highlight>
                  <a:srgbClr val="FFFFFF"/>
                </a:highlight>
                <a:latin typeface="Raleway"/>
                <a:ea typeface="Raleway"/>
                <a:cs typeface="Raleway"/>
                <a:sym typeface="Raleway"/>
              </a:rPr>
              <a:t>In our modern era where everyone relies on various online resources for news. Along with the increase in the use of social media platforms, people share the information without verifying it.. Spreading fake news has become a serious issue in the current social media world. The purpose of the work is to come up with a solution that can be utilized by users to detect fake news.</a:t>
            </a:r>
            <a:endParaRPr sz="1400">
              <a:latin typeface="Raleway"/>
              <a:ea typeface="Raleway"/>
              <a:cs typeface="Raleway"/>
              <a:sym typeface="Raleway"/>
            </a:endParaRPr>
          </a:p>
        </p:txBody>
      </p:sp>
      <p:pic>
        <p:nvPicPr>
          <p:cNvPr descr="shutterstock_429987889_edited.jpg" id="184" name="Google Shape;184;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Model building</a:t>
            </a:r>
            <a:endParaRPr sz="1000"/>
          </a:p>
        </p:txBody>
      </p:sp>
      <p:sp>
        <p:nvSpPr>
          <p:cNvPr id="302" name="Google Shape;302;p37"/>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sp>
        <p:nvSpPr>
          <p:cNvPr id="303" name="Google Shape;303;p37"/>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sp>
        <p:nvSpPr>
          <p:cNvPr id="304" name="Google Shape;304;p37"/>
          <p:cNvSpPr txBox="1"/>
          <p:nvPr/>
        </p:nvSpPr>
        <p:spPr>
          <a:xfrm>
            <a:off x="3746375" y="1381525"/>
            <a:ext cx="3622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Raleway"/>
                <a:ea typeface="Raleway"/>
                <a:cs typeface="Raleway"/>
                <a:sym typeface="Raleway"/>
              </a:rPr>
              <a:t>Logistic Regression</a:t>
            </a:r>
            <a:endParaRPr b="1" sz="2100">
              <a:latin typeface="Raleway"/>
              <a:ea typeface="Raleway"/>
              <a:cs typeface="Raleway"/>
              <a:sym typeface="Raleway"/>
            </a:endParaRPr>
          </a:p>
        </p:txBody>
      </p:sp>
      <p:pic>
        <p:nvPicPr>
          <p:cNvPr id="305" name="Google Shape;305;p37"/>
          <p:cNvPicPr preferRelativeResize="0"/>
          <p:nvPr/>
        </p:nvPicPr>
        <p:blipFill>
          <a:blip r:embed="rId3">
            <a:alphaModFix/>
          </a:blip>
          <a:stretch>
            <a:fillRect/>
          </a:stretch>
        </p:blipFill>
        <p:spPr>
          <a:xfrm>
            <a:off x="862821" y="1958076"/>
            <a:ext cx="7272526" cy="2962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Model building</a:t>
            </a:r>
            <a:endParaRPr sz="1000"/>
          </a:p>
        </p:txBody>
      </p:sp>
      <p:sp>
        <p:nvSpPr>
          <p:cNvPr id="311" name="Google Shape;311;p38"/>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sp>
        <p:nvSpPr>
          <p:cNvPr id="312" name="Google Shape;312;p38"/>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03 </a:t>
            </a:r>
            <a:endParaRPr b="1" sz="3000">
              <a:solidFill>
                <a:srgbClr val="FFFFFF"/>
              </a:solidFill>
              <a:latin typeface="Raleway"/>
              <a:ea typeface="Raleway"/>
              <a:cs typeface="Raleway"/>
              <a:sym typeface="Raleway"/>
            </a:endParaRPr>
          </a:p>
        </p:txBody>
      </p:sp>
      <p:sp>
        <p:nvSpPr>
          <p:cNvPr id="313" name="Google Shape;313;p38"/>
          <p:cNvSpPr txBox="1"/>
          <p:nvPr/>
        </p:nvSpPr>
        <p:spPr>
          <a:xfrm>
            <a:off x="3746375" y="1381525"/>
            <a:ext cx="3622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Raleway"/>
                <a:ea typeface="Raleway"/>
                <a:cs typeface="Raleway"/>
                <a:sym typeface="Raleway"/>
              </a:rPr>
              <a:t>Random Forest Classifier</a:t>
            </a:r>
            <a:endParaRPr b="1" sz="2100">
              <a:latin typeface="Raleway"/>
              <a:ea typeface="Raleway"/>
              <a:cs typeface="Raleway"/>
              <a:sym typeface="Raleway"/>
            </a:endParaRPr>
          </a:p>
        </p:txBody>
      </p:sp>
      <p:pic>
        <p:nvPicPr>
          <p:cNvPr id="314" name="Google Shape;314;p38"/>
          <p:cNvPicPr preferRelativeResize="0"/>
          <p:nvPr/>
        </p:nvPicPr>
        <p:blipFill>
          <a:blip r:embed="rId3">
            <a:alphaModFix/>
          </a:blip>
          <a:stretch>
            <a:fillRect/>
          </a:stretch>
        </p:blipFill>
        <p:spPr>
          <a:xfrm>
            <a:off x="533400" y="2418188"/>
            <a:ext cx="8610600" cy="2352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nvSpPr>
        <p:spPr>
          <a:xfrm>
            <a:off x="791275" y="1335325"/>
            <a:ext cx="3054000" cy="318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292929"/>
                </a:solidFill>
                <a:highlight>
                  <a:srgbClr val="FFFFFF"/>
                </a:highlight>
                <a:latin typeface="Raleway"/>
                <a:ea typeface="Raleway"/>
                <a:cs typeface="Raleway"/>
                <a:sym typeface="Raleway"/>
              </a:rPr>
              <a:t>In this project, we are using some machine learning and Natural language processing libraries :-</a:t>
            </a:r>
            <a:endParaRPr sz="1800">
              <a:solidFill>
                <a:srgbClr val="292929"/>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800">
              <a:solidFill>
                <a:srgbClr val="292929"/>
              </a:solidFill>
              <a:highlight>
                <a:srgbClr val="FFFFFF"/>
              </a:highlight>
              <a:latin typeface="Raleway"/>
              <a:ea typeface="Raleway"/>
              <a:cs typeface="Raleway"/>
              <a:sym typeface="Raleway"/>
            </a:endParaRPr>
          </a:p>
          <a:p>
            <a:pPr indent="-327025" lvl="0" marL="457200" rtl="0" algn="l">
              <a:lnSpc>
                <a:spcPct val="115000"/>
              </a:lnSpc>
              <a:spcBef>
                <a:spcPts val="0"/>
              </a:spcBef>
              <a:spcAft>
                <a:spcPts val="0"/>
              </a:spcAft>
              <a:buClr>
                <a:srgbClr val="595858"/>
              </a:buClr>
              <a:buSzPts val="1550"/>
              <a:buFont typeface="Raleway"/>
              <a:buChar char="●"/>
            </a:pPr>
            <a:r>
              <a:rPr lang="en-GB" sz="1550">
                <a:solidFill>
                  <a:srgbClr val="595858"/>
                </a:solidFill>
                <a:highlight>
                  <a:srgbClr val="FFFFFF"/>
                </a:highlight>
                <a:latin typeface="Raleway"/>
                <a:ea typeface="Raleway"/>
                <a:cs typeface="Raleway"/>
                <a:sym typeface="Raleway"/>
              </a:rPr>
              <a:t>Word tokenization</a:t>
            </a:r>
            <a:endParaRPr sz="1550">
              <a:solidFill>
                <a:srgbClr val="595858"/>
              </a:solidFill>
              <a:highlight>
                <a:srgbClr val="FFFFFF"/>
              </a:highlight>
              <a:latin typeface="Raleway"/>
              <a:ea typeface="Raleway"/>
              <a:cs typeface="Raleway"/>
              <a:sym typeface="Raleway"/>
            </a:endParaRPr>
          </a:p>
          <a:p>
            <a:pPr indent="-327025" lvl="0" marL="457200" rtl="0" algn="l">
              <a:lnSpc>
                <a:spcPct val="115000"/>
              </a:lnSpc>
              <a:spcBef>
                <a:spcPts val="0"/>
              </a:spcBef>
              <a:spcAft>
                <a:spcPts val="0"/>
              </a:spcAft>
              <a:buClr>
                <a:srgbClr val="595858"/>
              </a:buClr>
              <a:buSzPts val="1550"/>
              <a:buFont typeface="Raleway"/>
              <a:buChar char="●"/>
            </a:pPr>
            <a:r>
              <a:rPr lang="en-GB" sz="1550">
                <a:solidFill>
                  <a:srgbClr val="595858"/>
                </a:solidFill>
                <a:highlight>
                  <a:srgbClr val="FFFFFF"/>
                </a:highlight>
                <a:latin typeface="Raleway"/>
                <a:ea typeface="Raleway"/>
                <a:cs typeface="Raleway"/>
                <a:sym typeface="Raleway"/>
              </a:rPr>
              <a:t>Predicting parts of speech for each token</a:t>
            </a:r>
            <a:endParaRPr sz="1550">
              <a:solidFill>
                <a:srgbClr val="595858"/>
              </a:solidFill>
              <a:highlight>
                <a:srgbClr val="FFFFFF"/>
              </a:highlight>
              <a:latin typeface="Raleway"/>
              <a:ea typeface="Raleway"/>
              <a:cs typeface="Raleway"/>
              <a:sym typeface="Raleway"/>
            </a:endParaRPr>
          </a:p>
          <a:p>
            <a:pPr indent="-327025" lvl="0" marL="457200" rtl="0" algn="l">
              <a:lnSpc>
                <a:spcPct val="115000"/>
              </a:lnSpc>
              <a:spcBef>
                <a:spcPts val="0"/>
              </a:spcBef>
              <a:spcAft>
                <a:spcPts val="0"/>
              </a:spcAft>
              <a:buClr>
                <a:srgbClr val="595858"/>
              </a:buClr>
              <a:buSzPts val="1550"/>
              <a:buFont typeface="Raleway"/>
              <a:buChar char="●"/>
            </a:pPr>
            <a:r>
              <a:rPr lang="en-GB" sz="1550">
                <a:solidFill>
                  <a:srgbClr val="595858"/>
                </a:solidFill>
                <a:highlight>
                  <a:srgbClr val="FFFFFF"/>
                </a:highlight>
                <a:latin typeface="Raleway"/>
                <a:ea typeface="Raleway"/>
                <a:cs typeface="Raleway"/>
                <a:sym typeface="Raleway"/>
              </a:rPr>
              <a:t>Text lemmatization</a:t>
            </a:r>
            <a:endParaRPr sz="1550">
              <a:solidFill>
                <a:srgbClr val="595858"/>
              </a:solidFill>
              <a:highlight>
                <a:srgbClr val="FFFFFF"/>
              </a:highlight>
              <a:latin typeface="Raleway"/>
              <a:ea typeface="Raleway"/>
              <a:cs typeface="Raleway"/>
              <a:sym typeface="Raleway"/>
            </a:endParaRPr>
          </a:p>
          <a:p>
            <a:pPr indent="-327025" lvl="0" marL="457200" rtl="0" algn="l">
              <a:lnSpc>
                <a:spcPct val="115000"/>
              </a:lnSpc>
              <a:spcBef>
                <a:spcPts val="0"/>
              </a:spcBef>
              <a:spcAft>
                <a:spcPts val="0"/>
              </a:spcAft>
              <a:buClr>
                <a:srgbClr val="595858"/>
              </a:buClr>
              <a:buSzPts val="1550"/>
              <a:buFont typeface="Raleway"/>
              <a:buChar char="●"/>
            </a:pPr>
            <a:r>
              <a:rPr lang="en-GB" sz="1550">
                <a:solidFill>
                  <a:srgbClr val="595858"/>
                </a:solidFill>
                <a:highlight>
                  <a:srgbClr val="FFFFFF"/>
                </a:highlight>
                <a:latin typeface="Raleway"/>
                <a:ea typeface="Raleway"/>
                <a:cs typeface="Raleway"/>
                <a:sym typeface="Raleway"/>
              </a:rPr>
              <a:t>Identifying and removing stop words, </a:t>
            </a:r>
            <a:endParaRPr sz="1800">
              <a:solidFill>
                <a:srgbClr val="292929"/>
              </a:solidFill>
              <a:highlight>
                <a:srgbClr val="FFFFFF"/>
              </a:highlight>
              <a:latin typeface="Raleway"/>
              <a:ea typeface="Raleway"/>
              <a:cs typeface="Raleway"/>
              <a:sym typeface="Raleway"/>
            </a:endParaRPr>
          </a:p>
        </p:txBody>
      </p:sp>
      <p:pic>
        <p:nvPicPr>
          <p:cNvPr id="190" name="Google Shape;190;p20"/>
          <p:cNvPicPr preferRelativeResize="0"/>
          <p:nvPr/>
        </p:nvPicPr>
        <p:blipFill>
          <a:blip r:embed="rId3">
            <a:alphaModFix/>
          </a:blip>
          <a:stretch>
            <a:fillRect/>
          </a:stretch>
        </p:blipFill>
        <p:spPr>
          <a:xfrm>
            <a:off x="3989125" y="1208575"/>
            <a:ext cx="4850075" cy="27263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Understanding the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2"/>
          <p:cNvPicPr preferRelativeResize="0"/>
          <p:nvPr/>
        </p:nvPicPr>
        <p:blipFill>
          <a:blip r:embed="rId3">
            <a:alphaModFix/>
          </a:blip>
          <a:stretch>
            <a:fillRect/>
          </a:stretch>
        </p:blipFill>
        <p:spPr>
          <a:xfrm>
            <a:off x="2897250" y="152400"/>
            <a:ext cx="6007157" cy="4838700"/>
          </a:xfrm>
          <a:prstGeom prst="rect">
            <a:avLst/>
          </a:prstGeom>
          <a:noFill/>
          <a:ln>
            <a:noFill/>
          </a:ln>
        </p:spPr>
      </p:pic>
      <p:sp>
        <p:nvSpPr>
          <p:cNvPr id="201" name="Google Shape;201;p22"/>
          <p:cNvSpPr txBox="1"/>
          <p:nvPr/>
        </p:nvSpPr>
        <p:spPr>
          <a:xfrm>
            <a:off x="667675" y="1360050"/>
            <a:ext cx="1928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latin typeface="Raleway"/>
                <a:ea typeface="Raleway"/>
                <a:cs typeface="Raleway"/>
                <a:sym typeface="Raleway"/>
              </a:rPr>
              <a:t>Import libraries</a:t>
            </a:r>
            <a:endParaRPr b="1" sz="26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693325" y="939050"/>
            <a:ext cx="53295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0" lang="en-GB" sz="1500">
                <a:solidFill>
                  <a:srgbClr val="292929"/>
                </a:solidFill>
                <a:highlight>
                  <a:srgbClr val="FFFFFF"/>
                </a:highlight>
                <a:latin typeface="Georgia"/>
                <a:ea typeface="Georgia"/>
                <a:cs typeface="Georgia"/>
                <a:sym typeface="Georgia"/>
              </a:rPr>
              <a:t>This combined dataset contains </a:t>
            </a:r>
            <a:r>
              <a:rPr lang="en-GB" sz="1500">
                <a:solidFill>
                  <a:srgbClr val="292929"/>
                </a:solidFill>
                <a:highlight>
                  <a:srgbClr val="FFFFFF"/>
                </a:highlight>
                <a:latin typeface="Georgia"/>
                <a:ea typeface="Georgia"/>
                <a:cs typeface="Georgia"/>
                <a:sym typeface="Georgia"/>
              </a:rPr>
              <a:t>44898 observations </a:t>
            </a:r>
            <a:r>
              <a:rPr b="0" lang="en-GB" sz="1500">
                <a:solidFill>
                  <a:srgbClr val="292929"/>
                </a:solidFill>
                <a:highlight>
                  <a:srgbClr val="FFFFFF"/>
                </a:highlight>
                <a:latin typeface="Georgia"/>
                <a:ea typeface="Georgia"/>
                <a:cs typeface="Georgia"/>
                <a:sym typeface="Georgia"/>
              </a:rPr>
              <a:t>and </a:t>
            </a:r>
            <a:r>
              <a:rPr lang="en-GB" sz="1500">
                <a:solidFill>
                  <a:srgbClr val="292929"/>
                </a:solidFill>
                <a:highlight>
                  <a:srgbClr val="FFFFFF"/>
                </a:highlight>
                <a:latin typeface="Georgia"/>
                <a:ea typeface="Georgia"/>
                <a:cs typeface="Georgia"/>
                <a:sym typeface="Georgia"/>
              </a:rPr>
              <a:t>6 features</a:t>
            </a:r>
            <a:endParaRPr sz="2500"/>
          </a:p>
          <a:p>
            <a:pPr indent="0" lvl="0" marL="0" rtl="0" algn="l">
              <a:spcBef>
                <a:spcPts val="0"/>
              </a:spcBef>
              <a:spcAft>
                <a:spcPts val="0"/>
              </a:spcAft>
              <a:buNone/>
            </a:pPr>
            <a:r>
              <a:t/>
            </a:r>
            <a:endParaRPr b="0"/>
          </a:p>
        </p:txBody>
      </p:sp>
      <p:pic>
        <p:nvPicPr>
          <p:cNvPr id="207" name="Google Shape;207;p23"/>
          <p:cNvPicPr preferRelativeResize="0"/>
          <p:nvPr/>
        </p:nvPicPr>
        <p:blipFill>
          <a:blip r:embed="rId3">
            <a:alphaModFix/>
          </a:blip>
          <a:stretch>
            <a:fillRect/>
          </a:stretch>
        </p:blipFill>
        <p:spPr>
          <a:xfrm>
            <a:off x="745900" y="1933050"/>
            <a:ext cx="7031183" cy="284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Exploration</a:t>
            </a:r>
            <a:endParaRPr/>
          </a:p>
          <a:p>
            <a:pPr indent="0" lvl="0" marL="0" rtl="0" algn="l">
              <a:spcBef>
                <a:spcPts val="0"/>
              </a:spcBef>
              <a:spcAft>
                <a:spcPts val="0"/>
              </a:spcAft>
              <a:buNone/>
            </a:pPr>
            <a:r>
              <a:t/>
            </a:r>
            <a:endParaRPr b="0"/>
          </a:p>
        </p:txBody>
      </p:sp>
      <p:pic>
        <p:nvPicPr>
          <p:cNvPr id="213" name="Google Shape;213;p24"/>
          <p:cNvPicPr preferRelativeResize="0"/>
          <p:nvPr/>
        </p:nvPicPr>
        <p:blipFill>
          <a:blip r:embed="rId3">
            <a:alphaModFix/>
          </a:blip>
          <a:stretch>
            <a:fillRect/>
          </a:stretch>
        </p:blipFill>
        <p:spPr>
          <a:xfrm>
            <a:off x="152400" y="1973775"/>
            <a:ext cx="8839200" cy="21905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Exploration</a:t>
            </a:r>
            <a:endParaRPr/>
          </a:p>
          <a:p>
            <a:pPr indent="0" lvl="0" marL="0" rtl="0" algn="l">
              <a:spcBef>
                <a:spcPts val="0"/>
              </a:spcBef>
              <a:spcAft>
                <a:spcPts val="0"/>
              </a:spcAft>
              <a:buNone/>
            </a:pPr>
            <a:r>
              <a:t/>
            </a:r>
            <a:endParaRPr b="0"/>
          </a:p>
        </p:txBody>
      </p:sp>
      <p:pic>
        <p:nvPicPr>
          <p:cNvPr id="219" name="Google Shape;219;p25"/>
          <p:cNvPicPr preferRelativeResize="0"/>
          <p:nvPr/>
        </p:nvPicPr>
        <p:blipFill>
          <a:blip r:embed="rId3">
            <a:alphaModFix/>
          </a:blip>
          <a:stretch>
            <a:fillRect/>
          </a:stretch>
        </p:blipFill>
        <p:spPr>
          <a:xfrm>
            <a:off x="4106700" y="605900"/>
            <a:ext cx="4798351" cy="447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Exploration</a:t>
            </a:r>
            <a:endParaRPr/>
          </a:p>
          <a:p>
            <a:pPr indent="0" lvl="0" marL="0" rtl="0" algn="l">
              <a:spcBef>
                <a:spcPts val="0"/>
              </a:spcBef>
              <a:spcAft>
                <a:spcPts val="0"/>
              </a:spcAft>
              <a:buNone/>
            </a:pPr>
            <a:r>
              <a:t/>
            </a:r>
            <a:endParaRPr b="0"/>
          </a:p>
        </p:txBody>
      </p:sp>
      <p:pic>
        <p:nvPicPr>
          <p:cNvPr id="225" name="Google Shape;225;p26"/>
          <p:cNvPicPr preferRelativeResize="0"/>
          <p:nvPr/>
        </p:nvPicPr>
        <p:blipFill>
          <a:blip r:embed="rId3">
            <a:alphaModFix/>
          </a:blip>
          <a:stretch>
            <a:fillRect/>
          </a:stretch>
        </p:blipFill>
        <p:spPr>
          <a:xfrm>
            <a:off x="3721627" y="152400"/>
            <a:ext cx="5223025"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